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40"/>
  </p:notesMasterIdLst>
  <p:handoutMasterIdLst>
    <p:handoutMasterId r:id="rId41"/>
  </p:handoutMasterIdLst>
  <p:sldIdLst>
    <p:sldId id="390" r:id="rId3"/>
    <p:sldId id="347" r:id="rId4"/>
    <p:sldId id="391" r:id="rId5"/>
    <p:sldId id="416" r:id="rId6"/>
    <p:sldId id="349" r:id="rId7"/>
    <p:sldId id="388" r:id="rId8"/>
    <p:sldId id="453" r:id="rId9"/>
    <p:sldId id="454" r:id="rId10"/>
    <p:sldId id="458" r:id="rId11"/>
    <p:sldId id="459" r:id="rId12"/>
    <p:sldId id="428" r:id="rId13"/>
    <p:sldId id="424" r:id="rId14"/>
    <p:sldId id="460" r:id="rId15"/>
    <p:sldId id="421" r:id="rId16"/>
    <p:sldId id="431" r:id="rId17"/>
    <p:sldId id="440" r:id="rId18"/>
    <p:sldId id="456" r:id="rId19"/>
    <p:sldId id="446" r:id="rId20"/>
    <p:sldId id="457" r:id="rId21"/>
    <p:sldId id="386" r:id="rId22"/>
    <p:sldId id="461" r:id="rId23"/>
    <p:sldId id="448" r:id="rId24"/>
    <p:sldId id="462" r:id="rId25"/>
    <p:sldId id="402" r:id="rId26"/>
    <p:sldId id="403" r:id="rId27"/>
    <p:sldId id="433" r:id="rId28"/>
    <p:sldId id="434" r:id="rId29"/>
    <p:sldId id="413" r:id="rId30"/>
    <p:sldId id="455" r:id="rId31"/>
    <p:sldId id="392" r:id="rId32"/>
    <p:sldId id="449" r:id="rId33"/>
    <p:sldId id="450" r:id="rId34"/>
    <p:sldId id="398" r:id="rId35"/>
    <p:sldId id="414" r:id="rId36"/>
    <p:sldId id="463" r:id="rId37"/>
    <p:sldId id="441" r:id="rId38"/>
    <p:sldId id="285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VanBuren" initials="VV" lastIdx="1" clrIdx="0">
    <p:extLst>
      <p:ext uri="{19B8F6BF-5375-455C-9EA6-DF929625EA0E}">
        <p15:presenceInfo xmlns:p15="http://schemas.microsoft.com/office/powerpoint/2012/main" userId="Vicki VanBu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0C"/>
    <a:srgbClr val="49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84335780042602E-2"/>
          <c:y val="2.1276740277039369E-2"/>
          <c:w val="0.80072015874824354"/>
          <c:h val="0.783766180541830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Ad Valorem/ Property Taxes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FY21</c:v>
                </c:pt>
              </c:strCache>
            </c:strRef>
          </c:cat>
          <c:val>
            <c:numRef>
              <c:f>Sheet1!$B$2:$B$18</c:f>
              <c:numCache>
                <c:formatCode>_(* #,##0.00_);_(* \(#,##0.00\);_(* "-"??_);_(@_)</c:formatCode>
                <c:ptCount val="17"/>
                <c:pt idx="0">
                  <c:v>36173857.75</c:v>
                </c:pt>
                <c:pt idx="1">
                  <c:v>38909583.159999996</c:v>
                </c:pt>
                <c:pt idx="2">
                  <c:v>44438035.140000001</c:v>
                </c:pt>
                <c:pt idx="3">
                  <c:v>47035411.82</c:v>
                </c:pt>
                <c:pt idx="4">
                  <c:v>50632980.700000003</c:v>
                </c:pt>
                <c:pt idx="5">
                  <c:v>51221723.539999999</c:v>
                </c:pt>
                <c:pt idx="6">
                  <c:v>45940826.5</c:v>
                </c:pt>
                <c:pt idx="7">
                  <c:v>44186879.609999999</c:v>
                </c:pt>
                <c:pt idx="8">
                  <c:v>42919975.68</c:v>
                </c:pt>
                <c:pt idx="9">
                  <c:v>42298693.770000003</c:v>
                </c:pt>
                <c:pt idx="10">
                  <c:v>43870203.210000001</c:v>
                </c:pt>
                <c:pt idx="11">
                  <c:v>46362917.350000001</c:v>
                </c:pt>
                <c:pt idx="12">
                  <c:v>47347069.829999998</c:v>
                </c:pt>
                <c:pt idx="13">
                  <c:v>49549489.670000002</c:v>
                </c:pt>
                <c:pt idx="14">
                  <c:v>53269753.920000002</c:v>
                </c:pt>
                <c:pt idx="15">
                  <c:v>57083810</c:v>
                </c:pt>
                <c:pt idx="16">
                  <c:v>60203838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9-4CDF-A3C5-83EF4B798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894943"/>
        <c:axId val="747899519"/>
        <c:axId val="0"/>
      </c:bar3DChart>
      <c:catAx>
        <c:axId val="7478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9519"/>
        <c:crosses val="autoZero"/>
        <c:auto val="1"/>
        <c:lblAlgn val="ctr"/>
        <c:lblOffset val="100"/>
        <c:noMultiLvlLbl val="0"/>
      </c:catAx>
      <c:valAx>
        <c:axId val="74789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494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617826896054081E-3"/>
                <c:y val="0.3842992133679783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74526060093996"/>
          <c:y val="0.89687535026513765"/>
          <c:w val="0.50570185671235535"/>
          <c:h val="0.1011813943528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325499530967517E-2"/>
          <c:y val="4.9176945541248289E-2"/>
          <c:w val="0.80072015874824354"/>
          <c:h val="0.78376618054183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Ad Valorem/ Property Taxes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Sheet1!$B$2:$B$18</c:f>
              <c:numCache>
                <c:formatCode>_(* #,##0.00_);_(* \(#,##0.00\);_(* "-"??_);_(@_)</c:formatCode>
                <c:ptCount val="17"/>
                <c:pt idx="0">
                  <c:v>36173857.75</c:v>
                </c:pt>
                <c:pt idx="1">
                  <c:v>38909583.159999996</c:v>
                </c:pt>
                <c:pt idx="2">
                  <c:v>44438035.140000001</c:v>
                </c:pt>
                <c:pt idx="3">
                  <c:v>47035411.82</c:v>
                </c:pt>
                <c:pt idx="4">
                  <c:v>50632980.700000003</c:v>
                </c:pt>
                <c:pt idx="5">
                  <c:v>51221723.539999999</c:v>
                </c:pt>
                <c:pt idx="6">
                  <c:v>45940826.5</c:v>
                </c:pt>
                <c:pt idx="7">
                  <c:v>44186879.609999999</c:v>
                </c:pt>
                <c:pt idx="8">
                  <c:v>42919975.68</c:v>
                </c:pt>
                <c:pt idx="9">
                  <c:v>42298693.770000003</c:v>
                </c:pt>
                <c:pt idx="10">
                  <c:v>43870203.210000001</c:v>
                </c:pt>
                <c:pt idx="11">
                  <c:v>46362917.350000001</c:v>
                </c:pt>
                <c:pt idx="12">
                  <c:v>47347069.829999998</c:v>
                </c:pt>
                <c:pt idx="13">
                  <c:v>49549489.670000002</c:v>
                </c:pt>
                <c:pt idx="14">
                  <c:v>53269753.920000002</c:v>
                </c:pt>
                <c:pt idx="15">
                  <c:v>57083810</c:v>
                </c:pt>
                <c:pt idx="16">
                  <c:v>60203838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69-4CDF-A3C5-83EF4B798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CTAX 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Sheet1!$C$2:$C$18</c:f>
              <c:numCache>
                <c:formatCode>"$"#,##0_);[Red]\("$"#,##0\)</c:formatCode>
                <c:ptCount val="17"/>
                <c:pt idx="0">
                  <c:v>52372923</c:v>
                </c:pt>
                <c:pt idx="1">
                  <c:v>54708166</c:v>
                </c:pt>
                <c:pt idx="2">
                  <c:v>55256937</c:v>
                </c:pt>
                <c:pt idx="3">
                  <c:v>51266041</c:v>
                </c:pt>
                <c:pt idx="4">
                  <c:v>43552723</c:v>
                </c:pt>
                <c:pt idx="5">
                  <c:v>38859576</c:v>
                </c:pt>
                <c:pt idx="6">
                  <c:v>39326558</c:v>
                </c:pt>
                <c:pt idx="7">
                  <c:v>40909269</c:v>
                </c:pt>
                <c:pt idx="8">
                  <c:v>42849236</c:v>
                </c:pt>
                <c:pt idx="9">
                  <c:v>46470929</c:v>
                </c:pt>
                <c:pt idx="10">
                  <c:v>51516366</c:v>
                </c:pt>
                <c:pt idx="11">
                  <c:v>56213641</c:v>
                </c:pt>
                <c:pt idx="12">
                  <c:v>57547950</c:v>
                </c:pt>
                <c:pt idx="13">
                  <c:v>65681079</c:v>
                </c:pt>
                <c:pt idx="14">
                  <c:v>68787863</c:v>
                </c:pt>
                <c:pt idx="15">
                  <c:v>75494299</c:v>
                </c:pt>
                <c:pt idx="16">
                  <c:v>78514071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0-4007-BDE3-DD591473D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7894943"/>
        <c:axId val="747899519"/>
      </c:lineChart>
      <c:catAx>
        <c:axId val="7478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9519"/>
        <c:crosses val="autoZero"/>
        <c:auto val="1"/>
        <c:lblAlgn val="ctr"/>
        <c:lblOffset val="100"/>
        <c:noMultiLvlLbl val="0"/>
      </c:catAx>
      <c:valAx>
        <c:axId val="74789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494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608639192953411E-2"/>
                <c:y val="0.3842991350220857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74526060093996"/>
          <c:y val="0.89687535026513765"/>
          <c:w val="0.47122258902325798"/>
          <c:h val="9.515782258725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 Estimated</c:v>
                </c:pt>
                <c:pt idx="16">
                  <c:v>FY21 Projected</c:v>
                </c:pt>
              </c:strCache>
            </c:strRef>
          </c:cat>
          <c:val>
            <c:numRef>
              <c:f>Sheet1!$B$2:$B$18</c:f>
              <c:numCache>
                <c:formatCode>_(* #,##0_);_(* \(#,##0\);_(* "-"??_);_(@_)</c:formatCode>
                <c:ptCount val="17"/>
                <c:pt idx="0">
                  <c:v>13334149</c:v>
                </c:pt>
                <c:pt idx="1">
                  <c:v>15300632</c:v>
                </c:pt>
                <c:pt idx="2">
                  <c:v>13488334</c:v>
                </c:pt>
                <c:pt idx="3">
                  <c:v>12168104</c:v>
                </c:pt>
                <c:pt idx="4">
                  <c:v>8500411</c:v>
                </c:pt>
                <c:pt idx="5">
                  <c:v>5123776</c:v>
                </c:pt>
                <c:pt idx="6">
                  <c:v>2948665</c:v>
                </c:pt>
                <c:pt idx="7">
                  <c:v>5018570</c:v>
                </c:pt>
                <c:pt idx="8">
                  <c:v>5895190</c:v>
                </c:pt>
                <c:pt idx="9">
                  <c:v>10588882</c:v>
                </c:pt>
                <c:pt idx="10">
                  <c:v>10419633</c:v>
                </c:pt>
                <c:pt idx="11">
                  <c:v>17405569</c:v>
                </c:pt>
                <c:pt idx="12">
                  <c:v>18681120</c:v>
                </c:pt>
                <c:pt idx="13">
                  <c:v>21566272</c:v>
                </c:pt>
                <c:pt idx="14">
                  <c:v>24952875</c:v>
                </c:pt>
                <c:pt idx="15">
                  <c:v>26696315</c:v>
                </c:pt>
                <c:pt idx="16">
                  <c:v>25520642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B-4707-8268-9738F86CB3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Assigned Fund Balance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 Estimated</c:v>
                </c:pt>
                <c:pt idx="16">
                  <c:v>FY21 Projected</c:v>
                </c:pt>
              </c:strCache>
            </c:strRef>
          </c:cat>
          <c:val>
            <c:numRef>
              <c:f>Sheet1!$C$2:$C$18</c:f>
              <c:numCache>
                <c:formatCode>_(* #,##0_);_(* \(#,##0\);_(* "-"??_);_(@_)</c:formatCode>
                <c:ptCount val="17"/>
                <c:pt idx="0">
                  <c:v>3438862</c:v>
                </c:pt>
                <c:pt idx="1">
                  <c:v>1351283</c:v>
                </c:pt>
                <c:pt idx="2">
                  <c:v>1907826</c:v>
                </c:pt>
                <c:pt idx="3">
                  <c:v>2745300</c:v>
                </c:pt>
                <c:pt idx="4">
                  <c:v>1566639</c:v>
                </c:pt>
                <c:pt idx="5">
                  <c:v>2504173</c:v>
                </c:pt>
                <c:pt idx="6">
                  <c:v>2556588</c:v>
                </c:pt>
                <c:pt idx="7">
                  <c:v>1487722</c:v>
                </c:pt>
                <c:pt idx="8">
                  <c:v>1564469</c:v>
                </c:pt>
                <c:pt idx="9">
                  <c:v>1642179</c:v>
                </c:pt>
                <c:pt idx="10">
                  <c:v>1345932</c:v>
                </c:pt>
                <c:pt idx="11">
                  <c:v>2213923</c:v>
                </c:pt>
                <c:pt idx="12">
                  <c:v>2361357</c:v>
                </c:pt>
                <c:pt idx="13">
                  <c:v>9725695</c:v>
                </c:pt>
                <c:pt idx="14">
                  <c:v>7567576</c:v>
                </c:pt>
                <c:pt idx="15">
                  <c:v>2700000</c:v>
                </c:pt>
                <c:pt idx="16">
                  <c:v>2700000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B-4707-8268-9738F86CB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61151295"/>
        <c:axId val="1861161279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Fund Balance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 20 Estimated</c:v>
                </c:pt>
                <c:pt idx="16">
                  <c:v>FY21 Projected</c:v>
                </c:pt>
              </c:strCache>
            </c:strRef>
          </c:cat>
          <c:val>
            <c:numRef>
              <c:f>Sheet1!$D$2:$D$18</c:f>
              <c:numCache>
                <c:formatCode>0.0%</c:formatCode>
                <c:ptCount val="17"/>
                <c:pt idx="0">
                  <c:v>7.3999999999999996E-2</c:v>
                </c:pt>
                <c:pt idx="1">
                  <c:v>0.125</c:v>
                </c:pt>
                <c:pt idx="2">
                  <c:v>0.109465550455764</c:v>
                </c:pt>
                <c:pt idx="3">
                  <c:v>9.8201189684435766E-2</c:v>
                </c:pt>
                <c:pt idx="4">
                  <c:v>6.2789286463273378E-2</c:v>
                </c:pt>
                <c:pt idx="5">
                  <c:v>4.8849385629695458E-2</c:v>
                </c:pt>
                <c:pt idx="6">
                  <c:v>3.6144531959505934E-2</c:v>
                </c:pt>
                <c:pt idx="7">
                  <c:v>4.0654529037137697E-2</c:v>
                </c:pt>
                <c:pt idx="8">
                  <c:v>4.9336962265855815E-2</c:v>
                </c:pt>
                <c:pt idx="9">
                  <c:v>8.092673224242225E-2</c:v>
                </c:pt>
                <c:pt idx="10">
                  <c:v>7.7677190774674554E-2</c:v>
                </c:pt>
                <c:pt idx="11">
                  <c:v>0.12938104762330335</c:v>
                </c:pt>
                <c:pt idx="12">
                  <c:v>0.115</c:v>
                </c:pt>
                <c:pt idx="13">
                  <c:v>0.126</c:v>
                </c:pt>
                <c:pt idx="14">
                  <c:v>0.13800000000000001</c:v>
                </c:pt>
                <c:pt idx="15">
                  <c:v>0.128</c:v>
                </c:pt>
                <c:pt idx="16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1B-4707-8268-9738F86CB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579775"/>
        <c:axId val="1784580607"/>
      </c:lineChart>
      <c:catAx>
        <c:axId val="186115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161279"/>
        <c:crosses val="autoZero"/>
        <c:auto val="1"/>
        <c:lblAlgn val="ctr"/>
        <c:lblOffset val="100"/>
        <c:noMultiLvlLbl val="0"/>
      </c:catAx>
      <c:valAx>
        <c:axId val="186116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151295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6676581011549819E-3"/>
                <c:y val="0.3063936785302883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84580607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579775"/>
        <c:crosses val="max"/>
        <c:crossBetween val="between"/>
      </c:valAx>
      <c:catAx>
        <c:axId val="17845797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4580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550799511622"/>
          <c:y val="0.12222479023375839"/>
          <c:w val="0.78828834620834931"/>
          <c:h val="0.6484973891225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Fund Balance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FY 20 (Estimated)</c:v>
                </c:pt>
                <c:pt idx="1">
                  <c:v>FY 21</c:v>
                </c:pt>
                <c:pt idx="2">
                  <c:v>FY 22</c:v>
                </c:pt>
                <c:pt idx="3">
                  <c:v>FY 23</c:v>
                </c:pt>
                <c:pt idx="4">
                  <c:v>FY 24</c:v>
                </c:pt>
                <c:pt idx="5">
                  <c:v>FY 25</c:v>
                </c:pt>
                <c:pt idx="6">
                  <c:v>FY 26</c:v>
                </c:pt>
                <c:pt idx="7">
                  <c:v>FY 27</c:v>
                </c:pt>
                <c:pt idx="8">
                  <c:v>FY 28</c:v>
                </c:pt>
                <c:pt idx="9">
                  <c:v>FY 29</c:v>
                </c:pt>
                <c:pt idx="10">
                  <c:v>FY 30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26696315</c:v>
                </c:pt>
                <c:pt idx="1">
                  <c:v>25520642</c:v>
                </c:pt>
                <c:pt idx="2">
                  <c:v>25184278</c:v>
                </c:pt>
                <c:pt idx="3">
                  <c:v>26373738</c:v>
                </c:pt>
                <c:pt idx="4">
                  <c:v>28663963</c:v>
                </c:pt>
                <c:pt idx="5">
                  <c:v>30849086</c:v>
                </c:pt>
                <c:pt idx="6">
                  <c:v>32875626</c:v>
                </c:pt>
                <c:pt idx="7">
                  <c:v>33907331</c:v>
                </c:pt>
                <c:pt idx="8">
                  <c:v>34634693</c:v>
                </c:pt>
                <c:pt idx="9">
                  <c:v>34000947</c:v>
                </c:pt>
                <c:pt idx="10">
                  <c:v>31789110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C-47B2-85C7-588953D2C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786387279"/>
        <c:axId val="78639351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Fund Balance %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FY 20 (Estimated)</c:v>
                </c:pt>
                <c:pt idx="1">
                  <c:v>FY 21</c:v>
                </c:pt>
                <c:pt idx="2">
                  <c:v>FY 22</c:v>
                </c:pt>
                <c:pt idx="3">
                  <c:v>FY 23</c:v>
                </c:pt>
                <c:pt idx="4">
                  <c:v>FY 24</c:v>
                </c:pt>
                <c:pt idx="5">
                  <c:v>FY 25</c:v>
                </c:pt>
                <c:pt idx="6">
                  <c:v>FY 26</c:v>
                </c:pt>
                <c:pt idx="7">
                  <c:v>FY 27</c:v>
                </c:pt>
                <c:pt idx="8">
                  <c:v>FY 28</c:v>
                </c:pt>
                <c:pt idx="9">
                  <c:v>FY 29</c:v>
                </c:pt>
                <c:pt idx="10">
                  <c:v>FY 30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0.128</c:v>
                </c:pt>
                <c:pt idx="1">
                  <c:v>0.12</c:v>
                </c:pt>
                <c:pt idx="2">
                  <c:v>0.11700000000000001</c:v>
                </c:pt>
                <c:pt idx="3">
                  <c:v>0.11899999999999999</c:v>
                </c:pt>
                <c:pt idx="4">
                  <c:v>0.125</c:v>
                </c:pt>
                <c:pt idx="5">
                  <c:v>0.13</c:v>
                </c:pt>
                <c:pt idx="6">
                  <c:v>0.13400000000000001</c:v>
                </c:pt>
                <c:pt idx="7">
                  <c:v>0.13300000000000001</c:v>
                </c:pt>
                <c:pt idx="8">
                  <c:v>0.13200000000000001</c:v>
                </c:pt>
                <c:pt idx="9">
                  <c:v>0.125</c:v>
                </c:pt>
                <c:pt idx="10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FC-47B2-85C7-588953D2C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472591"/>
        <c:axId val="786525103"/>
      </c:lineChart>
      <c:catAx>
        <c:axId val="78638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393519"/>
        <c:crosses val="autoZero"/>
        <c:auto val="1"/>
        <c:lblAlgn val="ctr"/>
        <c:lblOffset val="100"/>
        <c:noMultiLvlLbl val="0"/>
      </c:catAx>
      <c:valAx>
        <c:axId val="78639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3872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6595568769705359E-2"/>
                <c:y val="0.3456084284762862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786525103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472591"/>
        <c:crosses val="max"/>
        <c:crossBetween val="between"/>
      </c:valAx>
      <c:catAx>
        <c:axId val="1036472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65251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5885631012413"/>
          <c:y val="0.88993127663726201"/>
          <c:w val="0.32431105242585445"/>
          <c:h val="4.5793456519159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9435610400834"/>
          <c:y val="5.6232009342752021E-2"/>
          <c:w val="0.89548151282565225"/>
          <c:h val="0.785206493049394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Adopted 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Sheet1!$B$2:$B$18</c:f>
              <c:numCache>
                <c:formatCode>_(* #,##0_);_(* \(#,##0\);_(* "-"??_);_(@_)</c:formatCode>
                <c:ptCount val="17"/>
                <c:pt idx="0">
                  <c:v>150838346</c:v>
                </c:pt>
                <c:pt idx="1">
                  <c:v>161927871</c:v>
                </c:pt>
                <c:pt idx="2">
                  <c:v>169955962</c:v>
                </c:pt>
                <c:pt idx="3">
                  <c:v>185917286</c:v>
                </c:pt>
                <c:pt idx="4">
                  <c:v>187911323</c:v>
                </c:pt>
                <c:pt idx="5">
                  <c:v>179024731</c:v>
                </c:pt>
                <c:pt idx="6">
                  <c:v>168100437</c:v>
                </c:pt>
                <c:pt idx="7">
                  <c:v>163790006</c:v>
                </c:pt>
                <c:pt idx="8">
                  <c:v>149424059</c:v>
                </c:pt>
                <c:pt idx="9">
                  <c:v>158175922</c:v>
                </c:pt>
                <c:pt idx="10">
                  <c:v>159949760</c:v>
                </c:pt>
                <c:pt idx="11">
                  <c:v>167951592</c:v>
                </c:pt>
                <c:pt idx="12">
                  <c:v>177605134</c:v>
                </c:pt>
                <c:pt idx="13">
                  <c:v>179647963</c:v>
                </c:pt>
                <c:pt idx="14">
                  <c:v>189646446</c:v>
                </c:pt>
                <c:pt idx="15">
                  <c:v>206361408</c:v>
                </c:pt>
                <c:pt idx="16">
                  <c:v>222253059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CC-4A45-AA73-67596C8073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Adopted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Sheet1!$C$2:$C$18</c:f>
              <c:numCache>
                <c:formatCode>_(* #,##0_);_(* \(#,##0\);_(* "-"??_);_(@_)</c:formatCode>
                <c:ptCount val="17"/>
                <c:pt idx="0">
                  <c:v>158245691</c:v>
                </c:pt>
                <c:pt idx="1">
                  <c:v>164832820</c:v>
                </c:pt>
                <c:pt idx="2">
                  <c:v>177005064</c:v>
                </c:pt>
                <c:pt idx="3">
                  <c:v>188158153</c:v>
                </c:pt>
                <c:pt idx="4">
                  <c:v>189065554</c:v>
                </c:pt>
                <c:pt idx="5">
                  <c:v>180124030</c:v>
                </c:pt>
                <c:pt idx="6">
                  <c:v>169964712</c:v>
                </c:pt>
                <c:pt idx="7">
                  <c:v>164029414</c:v>
                </c:pt>
                <c:pt idx="8">
                  <c:v>151560033</c:v>
                </c:pt>
                <c:pt idx="9">
                  <c:v>157835131</c:v>
                </c:pt>
                <c:pt idx="10">
                  <c:v>161490366</c:v>
                </c:pt>
                <c:pt idx="11">
                  <c:v>168342139</c:v>
                </c:pt>
                <c:pt idx="12">
                  <c:v>179083526</c:v>
                </c:pt>
                <c:pt idx="13">
                  <c:v>183575874</c:v>
                </c:pt>
                <c:pt idx="14">
                  <c:v>193603758</c:v>
                </c:pt>
                <c:pt idx="15">
                  <c:v>209724182</c:v>
                </c:pt>
                <c:pt idx="16">
                  <c:v>223428732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CC-4A45-AA73-67596C807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174303"/>
        <c:axId val="1762178879"/>
      </c:lineChart>
      <c:catAx>
        <c:axId val="176217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178879"/>
        <c:crosses val="autoZero"/>
        <c:auto val="1"/>
        <c:lblAlgn val="ctr"/>
        <c:lblOffset val="100"/>
        <c:noMultiLvlLbl val="0"/>
      </c:catAx>
      <c:valAx>
        <c:axId val="1762178879"/>
        <c:scaling>
          <c:orientation val="minMax"/>
          <c:min val="1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chemeClr val="bg1">
                <a:alpha val="99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17430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685318764653751E-2"/>
                <c:y val="0.40473387069103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67299091222153"/>
          <c:y val="0.94588754279356224"/>
          <c:w val="0.4283687777430436"/>
          <c:h val="4.74798843778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Bond Debt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38100" cap="flat" cmpd="sng" algn="ctr">
              <a:noFill/>
              <a:beve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626648332</c:v>
                </c:pt>
                <c:pt idx="1">
                  <c:v>619022289</c:v>
                </c:pt>
                <c:pt idx="2">
                  <c:v>599602068</c:v>
                </c:pt>
                <c:pt idx="3">
                  <c:v>577100925</c:v>
                </c:pt>
                <c:pt idx="4">
                  <c:v>545715737</c:v>
                </c:pt>
                <c:pt idx="5">
                  <c:v>514668143</c:v>
                </c:pt>
                <c:pt idx="6">
                  <c:v>492590853</c:v>
                </c:pt>
                <c:pt idx="7">
                  <c:v>468570496</c:v>
                </c:pt>
                <c:pt idx="8">
                  <c:v>501175249</c:v>
                </c:pt>
                <c:pt idx="9">
                  <c:v>493903451</c:v>
                </c:pt>
                <c:pt idx="10">
                  <c:v>550502008</c:v>
                </c:pt>
                <c:pt idx="11">
                  <c:v>527660620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B-4DE2-AFBB-CA937A0FE4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0675087"/>
        <c:axId val="740672591"/>
      </c:barChart>
      <c:catAx>
        <c:axId val="740675087"/>
        <c:scaling>
          <c:orientation val="minMax"/>
        </c:scaling>
        <c:delete val="0"/>
        <c:axPos val="b"/>
        <c:minorGridlines>
          <c:spPr>
            <a:ln>
              <a:noFill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672591"/>
        <c:crosses val="autoZero"/>
        <c:auto val="1"/>
        <c:lblAlgn val="ctr"/>
        <c:lblOffset val="100"/>
        <c:noMultiLvlLbl val="0"/>
      </c:catAx>
      <c:valAx>
        <c:axId val="740672591"/>
        <c:scaling>
          <c:orientation val="minMax"/>
          <c:max val="700000000"/>
          <c:min val="400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67508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7789094287487419E-3"/>
                <c:y val="0.4364747504090973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0.87037</cdr:x>
      <cdr:y>0.933</cdr:y>
    </cdr:from>
    <cdr:to>
      <cdr:x>0.90809</cdr:x>
      <cdr:y>0.98935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954907" y="5096374"/>
          <a:ext cx="431426" cy="3078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12</a:t>
          </a:r>
        </a:p>
      </cdr:txBody>
    </cdr:sp>
  </cdr:relSizeAnchor>
  <cdr:relSizeAnchor xmlns:cdr="http://schemas.openxmlformats.org/drawingml/2006/chartDrawing">
    <cdr:from>
      <cdr:x>0.77531</cdr:x>
      <cdr:y>0.84236</cdr:y>
    </cdr:from>
    <cdr:to>
      <cdr:x>0.85443</cdr:x>
      <cdr:y>0.89871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07C63BB-CCA2-4011-AD7C-B750BD5E7E90}"/>
            </a:ext>
          </a:extLst>
        </cdr:cNvPr>
        <cdr:cNvSpPr txBox="1"/>
      </cdr:nvSpPr>
      <cdr:spPr>
        <a:xfrm xmlns:a="http://schemas.openxmlformats.org/drawingml/2006/main">
          <a:off x="8867693" y="4601274"/>
          <a:ext cx="90487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Projections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0.91596</cdr:x>
      <cdr:y>0.93833</cdr:y>
    </cdr:from>
    <cdr:to>
      <cdr:x>0.95337</cdr:x>
      <cdr:y>0.99468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0671504" y="5125452"/>
          <a:ext cx="435848" cy="3078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15</a:t>
          </a:r>
        </a:p>
      </cdr:txBody>
    </cdr:sp>
  </cdr:relSizeAnchor>
  <cdr:relSizeAnchor xmlns:cdr="http://schemas.openxmlformats.org/drawingml/2006/chartDrawing">
    <cdr:from>
      <cdr:x>0.81782</cdr:x>
      <cdr:y>0.88198</cdr:y>
    </cdr:from>
    <cdr:to>
      <cdr:x>0.89549</cdr:x>
      <cdr:y>0.93833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C46B8E-5893-4122-992A-E2B24AB5E93C}"/>
            </a:ext>
          </a:extLst>
        </cdr:cNvPr>
        <cdr:cNvSpPr txBox="1"/>
      </cdr:nvSpPr>
      <cdr:spPr>
        <a:xfrm xmlns:a="http://schemas.openxmlformats.org/drawingml/2006/main">
          <a:off x="9528093" y="4817675"/>
          <a:ext cx="90487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Projections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0.95508</cdr:x>
      <cdr:y>0.90189</cdr:y>
    </cdr:from>
    <cdr:to>
      <cdr:x>1</cdr:x>
      <cdr:y>0.9596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975898" y="4809634"/>
          <a:ext cx="4692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0.90265</cdr:x>
      <cdr:y>0.92418</cdr:y>
    </cdr:from>
    <cdr:to>
      <cdr:x>0.94765</cdr:x>
      <cdr:y>0.98371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0163214" y="4778103"/>
          <a:ext cx="5066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26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0.92834</cdr:x>
      <cdr:y>0.94018</cdr:y>
    </cdr:from>
    <cdr:to>
      <cdr:x>0.97482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0640315" y="4837602"/>
          <a:ext cx="53273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0.19466</cdr:x>
      <cdr:y>0</cdr:y>
    </cdr:from>
    <cdr:to>
      <cdr:x>0.87751</cdr:x>
      <cdr:y>0.1017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B1E19B-D6D9-46C8-9D0D-F584287DFC08}"/>
            </a:ext>
          </a:extLst>
        </cdr:cNvPr>
        <cdr:cNvSpPr txBox="1"/>
      </cdr:nvSpPr>
      <cdr:spPr>
        <a:xfrm xmlns:a="http://schemas.openxmlformats.org/drawingml/2006/main">
          <a:off x="1663494" y="0"/>
          <a:ext cx="5835316" cy="577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Outstanding Debt June 30, 2010 – June 30, 2021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3520-2481-4C91-8C1E-A8DF39F850C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67DEE-2392-47FF-A2A7-B8EC5FDCC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7"/>
          </a:xfrm>
          <a:prstGeom prst="rect">
            <a:avLst/>
          </a:prstGeom>
        </p:spPr>
        <p:txBody>
          <a:bodyPr vert="horz" lIns="92480" tIns="46241" rIns="92480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2"/>
            <a:ext cx="3011699" cy="463407"/>
          </a:xfrm>
          <a:prstGeom prst="rect">
            <a:avLst/>
          </a:prstGeom>
        </p:spPr>
        <p:txBody>
          <a:bodyPr vert="horz" lIns="92480" tIns="46241" rIns="92480" bIns="46241" rtlCol="0"/>
          <a:lstStyle>
            <a:lvl1pPr algn="r">
              <a:defRPr sz="1200"/>
            </a:lvl1pPr>
          </a:lstStyle>
          <a:p>
            <a:fld id="{14E6119D-3082-4D1A-BCDE-8A0C9D12814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1" rIns="92480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0" tIns="46241" rIns="92480" bIns="462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0" tIns="46241" rIns="92480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0" tIns="46241" rIns="92480" bIns="46241" rtlCol="0" anchor="b"/>
          <a:lstStyle>
            <a:lvl1pPr algn="r">
              <a:defRPr sz="1200"/>
            </a:lvl1pPr>
          </a:lstStyle>
          <a:p>
            <a:fld id="{4469C372-BDD4-4BCA-9764-CFE6E90F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9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81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18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58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441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05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86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11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4/28/2020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7782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4/28/2020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06015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4/28/2020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456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5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28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1363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454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15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92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104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3206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2AF7134-384F-481D-A89A-24C7276B044E}" type="datetime1">
              <a:rPr lang="en-US" altLang="en-US" smtClean="0"/>
              <a:t>4/28/2020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7940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7072D0-6F5F-47BA-8343-411B3A54B2CF}" type="datetime1">
              <a:rPr lang="en-US" altLang="en-US" smtClean="0"/>
              <a:t>4/28/2020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3256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594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48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3925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 budget was derived strategically</a:t>
            </a:r>
            <a:r>
              <a:rPr lang="en-US" baseline="0" dirty="0"/>
              <a:t> from known Council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9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3925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 budget was derived strategically</a:t>
            </a:r>
            <a:r>
              <a:rPr lang="en-US" baseline="0" dirty="0"/>
              <a:t> from known Council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75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97737" rIns="97737" bIns="97737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1300" dirty="0">
                <a:solidFill>
                  <a:schemeClr val="dk1"/>
                </a:solidFill>
              </a:rPr>
              <a:t>RDA 80000-82000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46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95014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61" tIns="79561" rIns="79561" bIns="7956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779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36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9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52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31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15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24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EE70-5670-4F3E-99A0-ECEA8E89E8AB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515D-D85A-4EBF-908F-8BCC509E214B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22242"/>
            <a:ext cx="9527116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2A4D-081D-41DF-BF35-5EFC7EE3D060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4B6-02D9-4798-B3F2-0C2C88910712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0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ED2A-C548-4C8F-B65F-18D820BC86B1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9F7A-EF04-496A-9FB2-45E800A6AA8C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1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461E-09D0-4FB4-8425-63AFEDB6D2B4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12CE-BE14-4DCA-A857-A059594D639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1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0162-C17A-4FDC-9EB1-6D6055773A3D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E9E7-4BF3-4756-B7B6-F327DFF69781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1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4" y="1319213"/>
            <a:ext cx="5573183" cy="4779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237" y="1319213"/>
            <a:ext cx="5575300" cy="4779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B4B4-72A4-41FB-A947-386CDDCD03AD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8E05-D8D6-4CBC-A65E-79726660E9A6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1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7780-BA2F-4936-9E58-52D1776563C9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D365-65C7-449B-9BE7-B5BF42243F05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0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80E1-75D4-4BBC-A236-37444F0A62EB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3234-D7CF-4CA1-AD95-C294526BADA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65F4-4D1B-4844-B44C-3866C8AD1F4E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515D-D85A-4EBF-908F-8BCC509E214B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3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25C-A140-4279-897B-BE2AB6FB6AA9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D072-2E70-4874-A014-8D891B88556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5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3733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3200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667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400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400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3733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3200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667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400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400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B826F14-CF36-47E9-B8A2-5333DDBE0A39}" type="datetime1">
              <a:rPr lang="en-US" smtClean="0"/>
              <a:t>4/28/2020</a:t>
            </a:fld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0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4081-166A-40AF-AC54-4747AB041862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540F-5FB8-4449-B31C-2E52325EA220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D2D-CE32-4040-BCFA-06A172F43D82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288C-DC45-4157-B764-01021E50F9BA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3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836333" cy="597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2" y="122241"/>
            <a:ext cx="8312149" cy="5976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44FA-7893-4E0B-BA76-C5BC9E0F8A42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C143-5E4B-46A2-B867-FCD72BF9E0A8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22242"/>
            <a:ext cx="9527116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6B6B-81D4-4BBC-904F-392105A59951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4B6-02D9-4798-B3F2-0C2C88910712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3200" b="1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2667" b="1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2667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133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133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3200" b="1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2667" b="1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2400" b="1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2667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133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133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1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3F474B7-2ADD-4E48-B15C-06128726260D}" type="datetime1">
              <a:rPr lang="en-US" smtClean="0"/>
              <a:t>4/28/2020</a:t>
            </a:fld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0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2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4267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3733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667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667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1867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1600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333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5409753-A4AB-4033-859A-F85194A4A66D}" type="datetime1">
              <a:rPr lang="en-US" smtClean="0"/>
              <a:t>4/28/2020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42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1867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1600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333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1B382CB-CECC-4C0C-9511-03A6B3FE6BA8}" type="datetime1">
              <a:rPr lang="en-US" smtClean="0"/>
              <a:t>4/28/2020</a:t>
            </a:fld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00" y="-1623199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9A22638-02C2-4AFE-B391-08C9B4B1C917}" type="datetime1">
              <a:rPr lang="en-US" smtClean="0"/>
              <a:t>4/28/2020</a:t>
            </a:fld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9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8016800" y="1028775"/>
            <a:ext cx="438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428800" y="-1612825"/>
            <a:ext cx="43880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514E76D-4EE4-41FB-9C54-F8AA14CC1AA4}" type="datetime1">
              <a:rPr lang="en-US" smtClean="0"/>
              <a:t>4/28/2020</a:t>
            </a:fld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310FE11-926E-409F-9C44-FEA57E16DE3A}" type="datetime1">
              <a:rPr lang="en-US" smtClean="0"/>
              <a:t>4/28/2020</a:t>
            </a:fld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BA77C84-2D69-49F3-8FD6-F502803AB65A}" type="datetime1">
              <a:rPr lang="en-US" smtClean="0"/>
              <a:t>4/28/2020</a:t>
            </a:fld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6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591"/>
            <a:ext cx="12192000" cy="827087"/>
          </a:xfrm>
          <a:prstGeom prst="rect">
            <a:avLst/>
          </a:prstGeom>
          <a:gradFill rotWithShape="1">
            <a:gsLst>
              <a:gs pos="0">
                <a:srgbClr val="0C0C0C"/>
              </a:gs>
              <a:gs pos="100000">
                <a:srgbClr val="A7790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/>
            <a:endParaRPr lang="en-US" altLang="en-US" sz="1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3" y="122242"/>
            <a:ext cx="952711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2" y="1319213"/>
            <a:ext cx="1135168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4E46F96-C6CC-44CD-9E88-D57C8601D443}" type="datetime1">
              <a:rPr lang="en-US" altLang="en-US" smtClean="0"/>
              <a:t>4/28/2020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8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103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800" smtClean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B151ED1-8317-4E12-97B1-CE4D565AFC33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817" y="85728"/>
            <a:ext cx="965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457189" indent="-457189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457189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2pPr>
      <a:lvl3pPr marL="457189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3pPr>
      <a:lvl4pPr marL="457189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4pPr>
      <a:lvl5pPr marL="457189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5pPr>
      <a:lvl6pPr marL="914377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6pPr>
      <a:lvl7pPr marL="1371566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7pPr>
      <a:lvl8pPr marL="1828754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8pPr>
      <a:lvl9pPr marL="2285943" indent="-457189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  <a:sym typeface="Arial" panose="020B0604020202020204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5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0" y="1"/>
            <a:ext cx="122118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25308" y="1946225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241692" y="2414780"/>
            <a:ext cx="8931985" cy="93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/>
            <a:r>
              <a:rPr lang="en-US" sz="3733" dirty="0">
                <a:solidFill>
                  <a:schemeClr val="lt1"/>
                </a:solidFill>
              </a:rPr>
              <a:t>City of Reno</a:t>
            </a:r>
          </a:p>
          <a:p>
            <a:pPr lvl="0"/>
            <a:r>
              <a:rPr lang="en-US" sz="3467" dirty="0">
                <a:solidFill>
                  <a:schemeClr val="lt1"/>
                </a:solidFill>
              </a:rPr>
              <a:t>Deborah Lauchner, Finance Director</a:t>
            </a:r>
            <a:endParaRPr sz="3467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445" y="1562116"/>
            <a:ext cx="1554800" cy="22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>
            <a:spLocks noGrp="1" noChangeArrowheads="1"/>
          </p:cNvSpPr>
          <p:nvPr>
            <p:ph type="body" idx="4294967295"/>
          </p:nvPr>
        </p:nvSpPr>
        <p:spPr>
          <a:xfrm>
            <a:off x="9901150" y="2338917"/>
            <a:ext cx="2038071" cy="10900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1600" b="1" dirty="0">
                <a:solidFill>
                  <a:srgbClr val="F2F2F2"/>
                </a:solidFill>
                <a:latin typeface="Arial Narrow" panose="020B0606020202030204" pitchFamily="34" charset="0"/>
              </a:rPr>
              <a:t>March 3, 2020</a:t>
            </a:r>
          </a:p>
          <a:p>
            <a:pPr marL="0" indent="0" algn="ctr">
              <a:buNone/>
            </a:pPr>
            <a:r>
              <a:rPr lang="en-US" altLang="zh-CN" sz="1600" b="1" dirty="0">
                <a:solidFill>
                  <a:srgbClr val="F2F2F2"/>
                </a:solidFill>
                <a:latin typeface="Arial Narrow" panose="020B0606020202030204" pitchFamily="34" charset="0"/>
              </a:rPr>
              <a:t>Finance Department </a:t>
            </a: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CC8B00-9EF7-4D27-AB41-DDDC2C51FC37}"/>
              </a:ext>
            </a:extLst>
          </p:cNvPr>
          <p:cNvSpPr txBox="1">
            <a:spLocks/>
          </p:cNvSpPr>
          <p:nvPr/>
        </p:nvSpPr>
        <p:spPr>
          <a:xfrm>
            <a:off x="254229" y="847627"/>
            <a:ext cx="11057460" cy="548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Property Taxes are relatively stable with about a 2 year lag to economic conditions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NRS 361.4535 requires the Department of Taxation to provide a projection of the property tax revenue for the upcoming fiscal year on or before March 25</a:t>
            </a:r>
            <a:r>
              <a:rPr lang="en-US" sz="2300" kern="0" baseline="30000" dirty="0">
                <a:latin typeface="+mn-lt"/>
              </a:rPr>
              <a:t>th </a:t>
            </a:r>
            <a:r>
              <a:rPr lang="en-US" sz="2300" kern="0" dirty="0">
                <a:latin typeface="+mn-lt"/>
              </a:rPr>
              <a:t>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The General Tax Cap is calculated by taking the greater of the moving average growth rate or twice the CPI, up to a maximum of 8%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The Residential Tax Cap is 3% unless the General Tax Cap is less than 3%.  If the General Tax Cap is less than 3% then the Residential Cap must equal the General Tax Cap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+mn-lt"/>
              </a:rPr>
              <a:t>Included preliminary projections for FY20/21 include a 5.5% increase for Property Tax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BDF30-9EF7-4BE4-86B2-1E4B0D2E8321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5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84911"/>
              </p:ext>
            </p:extLst>
          </p:nvPr>
        </p:nvGraphicFramePr>
        <p:xfrm>
          <a:off x="4463718" y="1010649"/>
          <a:ext cx="7327231" cy="4716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47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FY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esi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nt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ial</a:t>
                      </a:r>
                      <a:endParaRPr sz="1350" baseline="2469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Comm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ercia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1350" baseline="2469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10y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AV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PI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endParaRPr sz="20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2012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2013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2014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1%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2015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3%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5%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789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2016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2017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756920" algn="l"/>
                        </a:tabLst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1%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2018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  <a:tabLst>
                          <a:tab pos="75692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2.6%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2.6%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-0.7%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1.3%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2.6%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2019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  <a:tabLst>
                          <a:tab pos="75692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3.0%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4.2%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1.2%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2.1%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4.2%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88517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2020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  <a:tabLst>
                          <a:tab pos="75692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3.0%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4.8%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3.0%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2.4%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4.8%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34244"/>
                  </a:ext>
                </a:extLst>
              </a:tr>
              <a:tr h="421791"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2021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  <a:tabLst>
                          <a:tab pos="756920" algn="l"/>
                        </a:tabLs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3.0%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4.9%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4.9%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1.8%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3.6%</a:t>
                      </a:r>
                      <a:endParaRPr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2F2F2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84819"/>
                  </a:ext>
                </a:extLst>
              </a:tr>
            </a:tbl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460573" y="1259704"/>
            <a:ext cx="3678290" cy="4575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u="sng" dirty="0">
                <a:latin typeface="Arial Narrow" panose="020B0606020202030204" pitchFamily="34" charset="0"/>
                <a:cs typeface="Arial"/>
                <a:sym typeface="Arial"/>
              </a:rPr>
              <a:t>Tax Bill Cap Formula:</a:t>
            </a:r>
            <a:endParaRPr lang="en-US" sz="2400" b="1" u="sng" spc="-1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C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o</a:t>
            </a:r>
            <a:r>
              <a:rPr sz="2400" b="1" spc="-5" dirty="0">
                <a:solidFill>
                  <a:srgbClr val="FFB400"/>
                </a:solidFill>
                <a:latin typeface="Arial Narrow"/>
                <a:cs typeface="Arial Narrow"/>
              </a:rPr>
              <a:t>mm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e</a:t>
            </a:r>
            <a:r>
              <a:rPr sz="2400" b="1" spc="-5" dirty="0">
                <a:solidFill>
                  <a:srgbClr val="FFB400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c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al</a:t>
            </a:r>
            <a:r>
              <a:rPr sz="2400" b="1" spc="-25" dirty="0">
                <a:solidFill>
                  <a:srgbClr val="FFB400"/>
                </a:solidFill>
                <a:latin typeface="Arial Narrow"/>
                <a:cs typeface="Arial Narrow"/>
              </a:rPr>
              <a:t> </a:t>
            </a:r>
            <a:endParaRPr sz="2400" dirty="0">
              <a:latin typeface="Arial Narrow"/>
              <a:cs typeface="Arial Narrow"/>
            </a:endParaRPr>
          </a:p>
          <a:p>
            <a:pPr marL="527685" indent="-172085">
              <a:lnSpc>
                <a:spcPct val="100000"/>
              </a:lnSpc>
              <a:spcBef>
                <a:spcPts val="969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-5" dirty="0">
                <a:latin typeface="Arial Narrow"/>
                <a:cs typeface="Arial Narrow"/>
              </a:rPr>
              <a:t>ESSE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8</a:t>
            </a:r>
            <a:r>
              <a:rPr sz="2400" spc="-35" dirty="0">
                <a:latin typeface="Arial Narrow"/>
                <a:cs typeface="Arial Narrow"/>
              </a:rPr>
              <a:t>%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:</a:t>
            </a:r>
          </a:p>
          <a:p>
            <a:pPr marL="527685" indent="-17208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G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E</a:t>
            </a:r>
            <a:r>
              <a:rPr sz="2400" b="1" spc="-120" dirty="0">
                <a:latin typeface="Arial Narrow"/>
                <a:cs typeface="Arial Narrow"/>
              </a:rPr>
              <a:t>A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-5" dirty="0">
                <a:latin typeface="Arial Narrow"/>
                <a:cs typeface="Arial Narrow"/>
              </a:rPr>
              <a:t>E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dirty="0">
                <a:latin typeface="Arial Narrow"/>
                <a:cs typeface="Arial Narrow"/>
              </a:rPr>
              <a:t>x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110" dirty="0">
                <a:latin typeface="Arial Narrow"/>
                <a:cs typeface="Arial Narrow"/>
              </a:rPr>
              <a:t> </a:t>
            </a:r>
            <a:r>
              <a:rPr sz="2400" spc="-30" dirty="0">
                <a:latin typeface="Arial Narrow"/>
                <a:cs typeface="Arial Narrow"/>
              </a:rPr>
              <a:t>A</a:t>
            </a:r>
            <a:r>
              <a:rPr sz="2400" spc="-10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e</a:t>
            </a:r>
            <a:r>
              <a:rPr sz="2400" spc="5" dirty="0">
                <a:latin typeface="Arial Narrow"/>
                <a:cs typeface="Arial Narrow"/>
              </a:rPr>
              <a:t>r</a:t>
            </a:r>
            <a:r>
              <a:rPr sz="2400" spc="-5" dirty="0">
                <a:latin typeface="Arial Narrow"/>
                <a:cs typeface="Arial Narrow"/>
              </a:rPr>
              <a:t>ag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10</a:t>
            </a:r>
            <a:r>
              <a:rPr sz="2400" spc="-10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spc="-12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 g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r</a:t>
            </a:r>
            <a:r>
              <a:rPr sz="2400" spc="-5" dirty="0">
                <a:latin typeface="Arial Narrow"/>
                <a:cs typeface="Arial Narrow"/>
              </a:rPr>
              <a:t>at</a:t>
            </a:r>
            <a:r>
              <a:rPr sz="2400" dirty="0">
                <a:latin typeface="Arial Narrow"/>
                <a:cs typeface="Arial Narrow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Ow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ner</a:t>
            </a:r>
            <a:r>
              <a:rPr sz="2400" b="1" spc="-20" dirty="0">
                <a:solidFill>
                  <a:srgbClr val="FFB400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O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ccup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ed</a:t>
            </a:r>
            <a:r>
              <a:rPr sz="2400" b="1" spc="-25" dirty="0">
                <a:solidFill>
                  <a:srgbClr val="FFB400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es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den</a:t>
            </a:r>
            <a:r>
              <a:rPr sz="2400" b="1" spc="-5" dirty="0">
                <a:solidFill>
                  <a:srgbClr val="FFB400"/>
                </a:solidFill>
                <a:latin typeface="Arial Narrow"/>
                <a:cs typeface="Arial Narrow"/>
              </a:rPr>
              <a:t>t</a:t>
            </a:r>
            <a:r>
              <a:rPr sz="2400" b="1" spc="-10" dirty="0">
                <a:solidFill>
                  <a:srgbClr val="FFB400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B400"/>
                </a:solidFill>
                <a:latin typeface="Arial Narrow"/>
                <a:cs typeface="Arial Narrow"/>
              </a:rPr>
              <a:t>al</a:t>
            </a:r>
            <a:endParaRPr sz="2400" dirty="0">
              <a:latin typeface="Arial Narrow"/>
              <a:cs typeface="Arial Narrow"/>
            </a:endParaRPr>
          </a:p>
          <a:p>
            <a:pPr marL="527685" indent="-172085">
              <a:lnSpc>
                <a:spcPct val="100000"/>
              </a:lnSpc>
              <a:spcBef>
                <a:spcPts val="969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-5" dirty="0">
                <a:latin typeface="Arial Narrow"/>
                <a:cs typeface="Arial Narrow"/>
              </a:rPr>
              <a:t>ESSE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3</a:t>
            </a:r>
            <a:r>
              <a:rPr sz="2400" spc="-35" dirty="0">
                <a:latin typeface="Arial Narrow"/>
                <a:cs typeface="Arial Narrow"/>
              </a:rPr>
              <a:t>%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b="1" spc="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omme</a:t>
            </a:r>
            <a:r>
              <a:rPr sz="2400" spc="5" dirty="0">
                <a:latin typeface="Arial Narrow"/>
                <a:cs typeface="Arial Narrow"/>
              </a:rPr>
              <a:t>r</a:t>
            </a:r>
            <a:r>
              <a:rPr sz="2400" spc="-1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ap</a:t>
            </a:r>
            <a:endParaRPr sz="2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66AAF069-8BDC-4F20-8F85-7F043968B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9BE3E-581D-426D-95E3-AA6C0440C898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23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690148" y="0"/>
            <a:ext cx="4811703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Property Tax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B78D85-AAED-41D1-AA0A-F8DB4BC0F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642862"/>
              </p:ext>
            </p:extLst>
          </p:nvPr>
        </p:nvGraphicFramePr>
        <p:xfrm>
          <a:off x="655647" y="880813"/>
          <a:ext cx="11437594" cy="54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3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A766A-BE14-4EA1-8D66-05F482CA42B1}"/>
              </a:ext>
            </a:extLst>
          </p:cNvPr>
          <p:cNvSpPr txBox="1">
            <a:spLocks/>
          </p:cNvSpPr>
          <p:nvPr/>
        </p:nvSpPr>
        <p:spPr>
          <a:xfrm>
            <a:off x="163536" y="1014791"/>
            <a:ext cx="11687570" cy="503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CTax is our most volatile revenue source reacting almost immediately to economic conditions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Preliminary CTax projections are provided by the Department of Taxation on February 15</a:t>
            </a:r>
            <a:r>
              <a:rPr lang="en-US" sz="2300" kern="0" baseline="30000" dirty="0">
                <a:latin typeface="+mn-lt"/>
              </a:rPr>
              <a:t>th</a:t>
            </a:r>
            <a:r>
              <a:rPr lang="en-US" sz="2300" kern="0" dirty="0">
                <a:latin typeface="+mn-lt"/>
              </a:rPr>
              <a:t> and final projections are provided by March 15</a:t>
            </a:r>
            <a:r>
              <a:rPr lang="en-US" sz="2300" kern="0" baseline="30000" dirty="0">
                <a:latin typeface="+mn-lt"/>
              </a:rPr>
              <a:t>th</a:t>
            </a:r>
            <a:endParaRPr lang="en-US" sz="2300" kern="0" dirty="0">
              <a:latin typeface="+mn-lt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CTax has shown improvement over the last 12 to 18 months, however we still believe it is appropriate to continue to take a conservative approach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kern="0" dirty="0">
                <a:latin typeface="+mn-lt"/>
              </a:rPr>
              <a:t>Statewide CTax has been projected by the Department of Taxation to show a growth of 5.54% for FY 2019-2020 and a growth of 3.36% for Fiscal Year 2020-2021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+mn-lt"/>
              </a:rPr>
              <a:t>Included preliminary projections for FY20/21 include a 4.0% increase for CTAX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300" kern="0" dirty="0">
              <a:latin typeface="+mn-lt"/>
            </a:endParaRPr>
          </a:p>
          <a:p>
            <a:endParaRPr lang="en-US" kern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3AFB8-4F27-4AC1-8497-67B61FD56093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587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22797" y="133350"/>
            <a:ext cx="3935403" cy="5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CTAX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F3B1-E4FE-4A8E-9A2D-35895705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2" y="818973"/>
            <a:ext cx="10527633" cy="52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218661" y="0"/>
            <a:ext cx="5754678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38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Property Tax &amp; CTAX History</a:t>
            </a:r>
            <a:endParaRPr lang="en-US" sz="3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B78D85-AAED-41D1-AA0A-F8DB4BC0F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528584"/>
              </p:ext>
            </p:extLst>
          </p:nvPr>
        </p:nvGraphicFramePr>
        <p:xfrm>
          <a:off x="0" y="866274"/>
          <a:ext cx="11650579" cy="54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8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7675" y="0"/>
            <a:ext cx="11506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900" dirty="0">
                <a:latin typeface="Arial" charset="0"/>
                <a:cs typeface="Arial" charset="0"/>
              </a:rPr>
              <a:t>General Fund Major Revenues Projected FY 2019/20 &amp; FY2020/21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61E74-7E05-49B9-82B7-2358EDED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41" y="759699"/>
            <a:ext cx="8880475" cy="5338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FE8465-981D-438D-B6D0-C76856E202A4}"/>
              </a:ext>
            </a:extLst>
          </p:cNvPr>
          <p:cNvSpPr txBox="1"/>
          <p:nvPr/>
        </p:nvSpPr>
        <p:spPr>
          <a:xfrm>
            <a:off x="10689223" y="6048574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613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67" y="0"/>
            <a:ext cx="8815386" cy="8382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Fund Revenue Projections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79B6B-1D62-4733-88E4-795E3760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3" y="1010567"/>
            <a:ext cx="9324158" cy="4928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C3901-4473-4D74-970A-4902A67D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2" y="6149310"/>
            <a:ext cx="6559865" cy="201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68BFA-2BC5-49A9-8EA0-F4461C8A4CAC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65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32" y="0"/>
            <a:ext cx="9068568" cy="8382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Fund Expenditure Projections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B74BA-E494-4772-8A38-93112BE01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44043"/>
            <a:ext cx="11496839" cy="4909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49BA6C-BD99-4C9A-9691-8E6FC88E5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" y="6159501"/>
            <a:ext cx="6559550" cy="196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FBA6B2-CAD0-4914-8CCC-2CF3E8BF81BD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025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01" y="-57478"/>
            <a:ext cx="10398918" cy="8382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Fund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9BA6C-BD99-4C9A-9691-8E6FC88E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6159501"/>
            <a:ext cx="6559550" cy="1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10093E-38F7-40FE-A6B8-2FCF324F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" y="1094231"/>
            <a:ext cx="11414125" cy="4110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D8E6E-139E-4F72-8609-741BA6C9B539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098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32696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March 3, 2020 Agenda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2696" y="1063120"/>
            <a:ext cx="10972800" cy="4731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City of Reno Strategic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Budget Development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Additional Funding Requests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10-Year Forecast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Capital Improvement Plan (CIP)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Debt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80295" y="6003758"/>
            <a:ext cx="336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545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General Fund Balance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0988979"/>
              </p:ext>
            </p:extLst>
          </p:nvPr>
        </p:nvGraphicFramePr>
        <p:xfrm>
          <a:off x="587828" y="926433"/>
          <a:ext cx="10445129" cy="533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67492" y="2293803"/>
            <a:ext cx="8799392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lang="en-US"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Additional Funding Requests</a:t>
            </a:r>
            <a:endParaRPr lang="en-US"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4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66540"/>
            <a:ext cx="11629315" cy="714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Funding Requests by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24B6-02D9-4798-B3F2-0C2C88910712}" type="slidenum">
              <a:rPr lang="en-US" altLang="en-US" smtClean="0"/>
              <a:pPr>
                <a:defRPr/>
              </a:pPr>
              <a:t>22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8E3DB-BF05-4FD9-99E4-DA84026E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843775"/>
            <a:ext cx="11220450" cy="5003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897E86-23E4-4456-8C8D-A5D1FF9EA3F8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880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66540"/>
            <a:ext cx="11629315" cy="714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Requested Positions by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C3D86-2014-48B3-8219-0F286AE9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877090"/>
            <a:ext cx="11319166" cy="4901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4604F-F1F9-488C-B7A2-8A4A9F26B3D8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1003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-5415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755056" y="2314644"/>
            <a:ext cx="7931600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10-Year Forecast</a:t>
            </a:r>
            <a:endParaRPr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11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General Fund 10-Year Forecast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" y="928119"/>
            <a:ext cx="11968462" cy="4774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9017E-C3C6-45D8-8EF3-967E8E90C35A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2208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General Fund Balance 10-Year Forecast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73520190"/>
              </p:ext>
            </p:extLst>
          </p:nvPr>
        </p:nvGraphicFramePr>
        <p:xfrm>
          <a:off x="405977" y="901946"/>
          <a:ext cx="11259311" cy="533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637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General Fund 10-Year Forecast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7632" y="6003758"/>
            <a:ext cx="58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2" y="1056250"/>
            <a:ext cx="11369964" cy="41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3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4"/>
          <p:cNvSpPr txBox="1">
            <a:spLocks/>
          </p:cNvSpPr>
          <p:nvPr/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lt1"/>
              </a:buClr>
            </a:pPr>
            <a:r>
              <a:rPr lang="en-US" sz="4267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Structural Budget Deficit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83428408"/>
              </p:ext>
            </p:extLst>
          </p:nvPr>
        </p:nvGraphicFramePr>
        <p:xfrm>
          <a:off x="208975" y="870410"/>
          <a:ext cx="11461657" cy="514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77448" y="5400751"/>
            <a:ext cx="90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Projected</a:t>
            </a:r>
          </a:p>
        </p:txBody>
      </p:sp>
    </p:spTree>
    <p:extLst>
      <p:ext uri="{BB962C8B-B14F-4D97-AF65-F5344CB8AC3E}">
        <p14:creationId xmlns:p14="http://schemas.microsoft.com/office/powerpoint/2010/main" val="188614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4"/>
          <p:cNvSpPr txBox="1">
            <a:spLocks/>
          </p:cNvSpPr>
          <p:nvPr/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lt1"/>
              </a:buClr>
            </a:pPr>
            <a:r>
              <a:rPr lang="en-US" sz="4267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Structural Budget Deficit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322" y="1183231"/>
            <a:ext cx="11569941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/>
              <a:t>Structural budget deficit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2800" dirty="0"/>
              <a:t>Fund budgets using prior year unspent funds: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2800" dirty="0"/>
              <a:t>Higher than anticipated revenues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2800" dirty="0"/>
              <a:t>Unspent funds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2800" dirty="0"/>
              <a:t>One-time funds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Structurally balanced budget likely achieved by FY22 if no additional staffing added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Preliminary budget projections for FY20/21 represent a status quo budget</a:t>
            </a:r>
          </a:p>
          <a:p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309D3-9F44-4D8C-A1CE-F891608BDFDC}"/>
              </a:ext>
            </a:extLst>
          </p:cNvPr>
          <p:cNvSpPr txBox="1"/>
          <p:nvPr/>
        </p:nvSpPr>
        <p:spPr>
          <a:xfrm>
            <a:off x="10651138" y="584604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57610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 descr="Accent lines group."/>
          <p:cNvGrpSpPr/>
          <p:nvPr/>
        </p:nvGrpSpPr>
        <p:grpSpPr>
          <a:xfrm>
            <a:off x="0" y="886931"/>
            <a:ext cx="12042989" cy="5408132"/>
            <a:chOff x="-611188" y="865232"/>
            <a:chExt cx="13429888" cy="744056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16153" y="865232"/>
              <a:ext cx="7516660" cy="6297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-611188" y="2825951"/>
              <a:ext cx="13429888" cy="304982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910801" y="1272903"/>
              <a:ext cx="6736811" cy="613975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4627" y="865232"/>
              <a:ext cx="1085572" cy="7440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-555991" y="4943849"/>
              <a:ext cx="12991098" cy="35567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201808" y="93608"/>
            <a:ext cx="9143941" cy="6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 anchor="ctr"/>
          <a:lstStyle/>
          <a:p>
            <a:pPr defTabSz="1219140">
              <a:lnSpc>
                <a:spcPct val="85000"/>
              </a:lnSpc>
            </a:pPr>
            <a:r>
              <a:rPr lang="en-US" sz="4000" dirty="0">
                <a:solidFill>
                  <a:srgbClr val="FFFFFF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City of Reno Strategic Plan for 2020-2025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80295" y="6003758"/>
            <a:ext cx="336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34599"/>
              </p:ext>
            </p:extLst>
          </p:nvPr>
        </p:nvGraphicFramePr>
        <p:xfrm>
          <a:off x="1903458" y="866325"/>
          <a:ext cx="7863820" cy="54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Document" r:id="rId4" imgW="5936098" imgH="4109103" progId="Word.Document.12">
                  <p:embed/>
                </p:oleObj>
              </mc:Choice>
              <mc:Fallback>
                <p:oleObj name="Document" r:id="rId4" imgW="5936098" imgH="41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3458" y="866325"/>
                        <a:ext cx="7863820" cy="54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312" y="1200828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816" y="1919082"/>
            <a:ext cx="1591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Homelessness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288" y="2622832"/>
            <a:ext cx="158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Affordable Housing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615" y="4034048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312" y="4786864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872" y="5496499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614" y="3391727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Homelessness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07720" y="1237914"/>
            <a:ext cx="196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New Revenues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34479" y="2045244"/>
            <a:ext cx="175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Sustainability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39234" y="2713992"/>
            <a:ext cx="194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Downtown Action Plan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41010" y="4136875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29996" y="4859188"/>
            <a:ext cx="168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Mitigation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0243" y="3500015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Revitalization</a:t>
            </a:r>
          </a:p>
        </p:txBody>
      </p:sp>
    </p:spTree>
    <p:extLst>
      <p:ext uri="{BB962C8B-B14F-4D97-AF65-F5344CB8AC3E}">
        <p14:creationId xmlns:p14="http://schemas.microsoft.com/office/powerpoint/2010/main" val="11314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67492" y="2293803"/>
            <a:ext cx="7931600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CIP</a:t>
            </a:r>
            <a:endParaRPr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58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38" y="28165"/>
            <a:ext cx="9527116" cy="714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Capital Improvement Plan by Fund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38063"/>
              </p:ext>
            </p:extLst>
          </p:nvPr>
        </p:nvGraphicFramePr>
        <p:xfrm>
          <a:off x="579187" y="969486"/>
          <a:ext cx="10682371" cy="528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Worksheet" r:id="rId4" imgW="5295822" imgH="2616015" progId="Excel.Sheet.12">
                  <p:embed/>
                </p:oleObj>
              </mc:Choice>
              <mc:Fallback>
                <p:oleObj name="Worksheet" r:id="rId4" imgW="5295822" imgH="2616015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87" y="969486"/>
                        <a:ext cx="10682371" cy="5280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83C355-BB37-4524-A08B-DD5B43940638}"/>
              </a:ext>
            </a:extLst>
          </p:cNvPr>
          <p:cNvSpPr txBox="1"/>
          <p:nvPr/>
        </p:nvSpPr>
        <p:spPr>
          <a:xfrm>
            <a:off x="10816390" y="5580737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02036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itle 1"/>
          <p:cNvSpPr>
            <a:spLocks noGrp="1" noChangeArrowheads="1"/>
          </p:cNvSpPr>
          <p:nvPr>
            <p:ph type="title"/>
          </p:nvPr>
        </p:nvSpPr>
        <p:spPr>
          <a:xfrm>
            <a:off x="1706730" y="64260"/>
            <a:ext cx="8443912" cy="71437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FY 20/21 General Capital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802F7-9D79-4DDB-BD38-749CAC89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05" y="940950"/>
            <a:ext cx="9490572" cy="5415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D0CEBF-EAFE-4FF8-B6CF-9AA48F56A2D3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4278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67492" y="2293803"/>
            <a:ext cx="7931600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Debt Overview</a:t>
            </a:r>
            <a:endParaRPr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625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4"/>
          <p:cNvSpPr txBox="1">
            <a:spLocks/>
          </p:cNvSpPr>
          <p:nvPr/>
        </p:nvSpPr>
        <p:spPr>
          <a:xfrm>
            <a:off x="2006137" y="-12032"/>
            <a:ext cx="8545558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lt1"/>
              </a:buClr>
            </a:pPr>
            <a:r>
              <a:rPr lang="en-US" sz="4267" kern="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City of Reno &amp; Redevelopment Agency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7947" y="6003758"/>
            <a:ext cx="46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994DCB-FE5D-4AC9-8B74-0FD0F8019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254095"/>
              </p:ext>
            </p:extLst>
          </p:nvPr>
        </p:nvGraphicFramePr>
        <p:xfrm>
          <a:off x="794084" y="948191"/>
          <a:ext cx="10708105" cy="520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5F038B-C612-4B72-AD68-E0FA817AFD8C}"/>
              </a:ext>
            </a:extLst>
          </p:cNvPr>
          <p:cNvSpPr txBox="1"/>
          <p:nvPr/>
        </p:nvSpPr>
        <p:spPr>
          <a:xfrm>
            <a:off x="8019047" y="3228126"/>
            <a:ext cx="1034716" cy="52322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ReTRAC Refunding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5FDD5-B574-4E20-A4E9-579BFA1CF5B0}"/>
              </a:ext>
            </a:extLst>
          </p:cNvPr>
          <p:cNvSpPr txBox="1"/>
          <p:nvPr/>
        </p:nvSpPr>
        <p:spPr>
          <a:xfrm>
            <a:off x="9198147" y="2271735"/>
            <a:ext cx="1828800" cy="738664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Fire Apparatus</a:t>
            </a:r>
          </a:p>
          <a:p>
            <a:r>
              <a:rPr lang="en-US" sz="1400" dirty="0"/>
              <a:t>Sewer Bonds</a:t>
            </a:r>
          </a:p>
          <a:p>
            <a:r>
              <a:rPr lang="en-US" sz="1400" dirty="0"/>
              <a:t>Public Safety Center</a:t>
            </a:r>
          </a:p>
        </p:txBody>
      </p:sp>
    </p:spTree>
    <p:extLst>
      <p:ext uri="{BB962C8B-B14F-4D97-AF65-F5344CB8AC3E}">
        <p14:creationId xmlns:p14="http://schemas.microsoft.com/office/powerpoint/2010/main" val="2987104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67492" y="2293803"/>
            <a:ext cx="7931600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Next Steps</a:t>
            </a:r>
            <a:endParaRPr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20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 descr="Accent lines group."/>
          <p:cNvGrpSpPr/>
          <p:nvPr/>
        </p:nvGrpSpPr>
        <p:grpSpPr>
          <a:xfrm>
            <a:off x="0" y="886931"/>
            <a:ext cx="12042989" cy="5408132"/>
            <a:chOff x="-611188" y="865232"/>
            <a:chExt cx="13429888" cy="744056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16153" y="865232"/>
              <a:ext cx="7516660" cy="6297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-611188" y="2825951"/>
              <a:ext cx="13429888" cy="304982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910801" y="1272903"/>
              <a:ext cx="6736811" cy="613975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4627" y="865232"/>
              <a:ext cx="1085572" cy="7440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-555991" y="4943849"/>
              <a:ext cx="12991098" cy="35567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201808" y="93608"/>
            <a:ext cx="9143941" cy="6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 anchor="ctr"/>
          <a:lstStyle/>
          <a:p>
            <a:pPr defTabSz="1219140">
              <a:lnSpc>
                <a:spcPct val="85000"/>
              </a:lnSpc>
            </a:pPr>
            <a:r>
              <a:rPr lang="en-US" sz="4000" dirty="0">
                <a:solidFill>
                  <a:srgbClr val="FFFFFF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Next Steps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31055" y="5987286"/>
            <a:ext cx="479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36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86184" y="1223408"/>
            <a:ext cx="10619632" cy="390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FY19/20 Third Quarter Augmentations through March 2020</a:t>
            </a:r>
          </a:p>
          <a:p>
            <a:pPr marL="342900" marR="0" lvl="0" indent="-342900" algn="l" defTabSz="457200" rtl="0" eaLnBrk="0" fontAlgn="base" latinLnBrk="0" hangingPunct="0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20/21 Budget Development continues through May 2020</a:t>
            </a:r>
          </a:p>
          <a:p>
            <a:pPr marL="342900" marR="0" lvl="0" indent="-342900" algn="l" defTabSz="457200" rtl="0" eaLnBrk="0" fontAlgn="base" latinLnBrk="0" hangingPunct="0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20/21 Budget Workshops May 2020</a:t>
            </a:r>
          </a:p>
          <a:p>
            <a:pPr marL="342900" marR="0" lvl="0" indent="-342900" algn="l" defTabSz="457200" rtl="0" eaLnBrk="0" fontAlgn="base" latinLnBrk="0" hangingPunct="0">
              <a:lnSpc>
                <a:spcPct val="20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20/21 Budget Hearing and Adoption – May 20, 2020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FY19/20 Fourth Quarter Augmentations through June 2020 for year-end clean-up</a:t>
            </a:r>
          </a:p>
          <a:p>
            <a:pPr marL="342900" marR="0" lvl="0" indent="-342900" algn="l" defTabSz="4572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632423"/>
              </a:buClr>
              <a:buSzPct val="100000"/>
              <a:buFont typeface="Arial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414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826691" y="1470278"/>
            <a:ext cx="9762260" cy="1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Questions?</a:t>
            </a:r>
            <a:endParaRPr sz="6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4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Background-business-landscape.png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5412" y="0"/>
            <a:ext cx="12181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10800000" flipH="1">
            <a:off x="-5415" y="1837859"/>
            <a:ext cx="12192000" cy="1776436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67492" y="2293803"/>
            <a:ext cx="8799392" cy="93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 algn="ctr"/>
            <a:r>
              <a:rPr lang="en-US" sz="4667" dirty="0">
                <a:solidFill>
                  <a:schemeClr val="lt1"/>
                </a:solidFill>
              </a:rPr>
              <a:t>Budget Development Overview</a:t>
            </a:r>
            <a:endParaRPr sz="5333" b="1" dirty="0">
              <a:solidFill>
                <a:srgbClr val="FFFFFF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51" y="1470277"/>
            <a:ext cx="1554800" cy="2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Budget Guiding Principles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9" y="618838"/>
            <a:ext cx="11948876" cy="5634180"/>
          </a:xfrm>
        </p:spPr>
        <p:txBody>
          <a:bodyPr/>
          <a:lstStyle/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Structural Budget Deficit </a:t>
            </a:r>
            <a:r>
              <a:rPr lang="en-US" sz="2400" u="sng" dirty="0" smtClean="0"/>
              <a:t>Elimination</a:t>
            </a:r>
            <a:r>
              <a:rPr lang="en-US" sz="2400" dirty="0" smtClean="0"/>
              <a:t> </a:t>
            </a:r>
            <a:r>
              <a:rPr lang="en-US" sz="2400" dirty="0"/>
              <a:t>- balanced budget approach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General Fund Reserves</a:t>
            </a:r>
            <a:r>
              <a:rPr lang="en-US" sz="2400" dirty="0"/>
              <a:t> - maintain level of between 8.3% and 25%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Stabilization </a:t>
            </a:r>
            <a:r>
              <a:rPr lang="en-US" sz="2400" u="sng" dirty="0" smtClean="0"/>
              <a:t>Fund</a:t>
            </a:r>
            <a:r>
              <a:rPr lang="en-US" sz="2400" dirty="0" smtClean="0"/>
              <a:t> </a:t>
            </a:r>
            <a:r>
              <a:rPr lang="en-US" sz="2400" dirty="0"/>
              <a:t>- maintain to mitigate the effects of a natural disaster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Allocation of New Revenue Sources</a:t>
            </a:r>
            <a:r>
              <a:rPr lang="en-US" sz="2400" dirty="0"/>
              <a:t> – 1) Stabilization, 2) OPEB, 3) W/C, 4) Capital, 5) Council priorities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Budget Forecasting</a:t>
            </a:r>
            <a:r>
              <a:rPr lang="en-US" sz="2400" dirty="0"/>
              <a:t> – 5-year forecast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Commit to Maintaining </a:t>
            </a:r>
            <a:r>
              <a:rPr lang="en-US" sz="2400" u="sng" dirty="0" smtClean="0"/>
              <a:t>Delivery </a:t>
            </a:r>
            <a:r>
              <a:rPr lang="en-US" sz="2400" u="sng" dirty="0"/>
              <a:t>of Core Services</a:t>
            </a:r>
            <a:r>
              <a:rPr lang="en-US" sz="2400" dirty="0"/>
              <a:t> – prioritize expenditures </a:t>
            </a:r>
            <a:r>
              <a:rPr lang="en-US" sz="2400" dirty="0" smtClean="0"/>
              <a:t>based </a:t>
            </a:r>
            <a:r>
              <a:rPr lang="en-US" sz="2400" dirty="0"/>
              <a:t>on core services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Commit to Improve Service Delivery and Reduce Duplication</a:t>
            </a:r>
            <a:r>
              <a:rPr lang="en-US" sz="2400" dirty="0"/>
              <a:t> – efficiency improvements to eliminate service duplication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Use of One-Time Resources</a:t>
            </a:r>
            <a:r>
              <a:rPr lang="en-US" sz="2400" dirty="0"/>
              <a:t> – one-time resources to one-time expenses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Establish Cost Recovery for Identified Programs and Services</a:t>
            </a:r>
            <a:r>
              <a:rPr lang="en-US" sz="2400" dirty="0"/>
              <a:t> – 100% cost recovery</a:t>
            </a:r>
          </a:p>
          <a:p>
            <a:pPr marL="795847" lvl="1" indent="0"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9027" y="6099129"/>
            <a:ext cx="52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7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Budget Guiding Principles (continued)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32" y="849747"/>
            <a:ext cx="11948876" cy="5366326"/>
          </a:xfrm>
        </p:spPr>
        <p:txBody>
          <a:bodyPr/>
          <a:lstStyle/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Include Resources Required to Maintain and Operate Capital Improvements and New Programs</a:t>
            </a:r>
            <a:r>
              <a:rPr lang="en-US" sz="2400" dirty="0"/>
              <a:t> – plan for ongoing operational and replacement expenses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Fully Fund Annual Contributions to OPEB Trust</a:t>
            </a:r>
            <a:r>
              <a:rPr lang="en-US" sz="2400" dirty="0"/>
              <a:t> – fully fund annual contribution to OPEB trust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Public Works Capital Project Fund</a:t>
            </a:r>
            <a:r>
              <a:rPr lang="en-US" sz="2400" dirty="0"/>
              <a:t> – capital infrastructure and maintenance plan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Essential Capital Assets</a:t>
            </a:r>
            <a:r>
              <a:rPr lang="en-US" sz="2400" dirty="0"/>
              <a:t> – maintain inventory of capital assets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Year-end Fund Balance by Department</a:t>
            </a:r>
            <a:r>
              <a:rPr lang="en-US" sz="2400" dirty="0"/>
              <a:t> – CM authorization for use of prior year savings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Maximizing Regional Revenues</a:t>
            </a:r>
            <a:r>
              <a:rPr lang="en-US" sz="2400" dirty="0"/>
              <a:t> – advocate for regionally generated revenues for City needs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Future Planning</a:t>
            </a:r>
            <a:r>
              <a:rPr lang="en-US" sz="2400" dirty="0"/>
              <a:t> –avoid balancing current year budget at expense of future budgets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Revenue Allocation</a:t>
            </a:r>
            <a:r>
              <a:rPr lang="en-US" sz="2400" dirty="0"/>
              <a:t> – avoid targeting revenues for specific programs</a:t>
            </a:r>
          </a:p>
          <a:p>
            <a:pPr marL="186262" indent="0">
              <a:buSzPct val="75000"/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1853" y="6003758"/>
            <a:ext cx="50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98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34" y="1121310"/>
            <a:ext cx="11235489" cy="4738069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Base Budget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Includes </a:t>
            </a:r>
            <a:r>
              <a:rPr lang="en-US" dirty="0" smtClean="0">
                <a:latin typeface="+mn-lt"/>
              </a:rPr>
              <a:t>current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taffing </a:t>
            </a:r>
            <a:r>
              <a:rPr lang="en-US" dirty="0">
                <a:latin typeface="+mn-lt"/>
              </a:rPr>
              <a:t>l</a:t>
            </a:r>
            <a:r>
              <a:rPr lang="en-US" dirty="0" smtClean="0">
                <a:latin typeface="+mn-lt"/>
              </a:rPr>
              <a:t>evels</a:t>
            </a:r>
            <a:endParaRPr lang="en-US" dirty="0"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Includes CBA factors, PERS, </a:t>
            </a:r>
            <a:r>
              <a:rPr lang="en-US" dirty="0" smtClean="0">
                <a:latin typeface="+mn-lt"/>
              </a:rPr>
              <a:t>health </a:t>
            </a:r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enefits</a:t>
            </a:r>
            <a:endParaRPr lang="en-US" dirty="0"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Services and Supplies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Increases for </a:t>
            </a:r>
            <a:r>
              <a:rPr lang="en-US" sz="3200" dirty="0" smtClean="0">
                <a:latin typeface="+mn-lt"/>
              </a:rPr>
              <a:t>contract </a:t>
            </a:r>
            <a:r>
              <a:rPr lang="en-US" sz="3200" dirty="0">
                <a:latin typeface="+mn-lt"/>
              </a:rPr>
              <a:t>services 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</a:rPr>
              <a:t>Additional funding requests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Not included in base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FC382-AB6F-40BA-9CE2-67403C3B0237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155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33099"/>
            <a:ext cx="11947358" cy="4591801"/>
          </a:xfrm>
        </p:spPr>
        <p:txBody>
          <a:bodyPr/>
          <a:lstStyle/>
          <a:p>
            <a:pPr marL="795847" lvl="1" indent="0">
              <a:spcAft>
                <a:spcPts val="1800"/>
              </a:spcAft>
              <a:buNone/>
            </a:pPr>
            <a:r>
              <a:rPr lang="en-US" sz="2800" dirty="0">
                <a:latin typeface="+mn-lt"/>
              </a:rPr>
              <a:t>Additional Considerations: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Fully fund annual contribution to OPEB trust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Increase annual funding to Workers Comp Fund 10%,               Risk Fund 10%, &amp; Fleet Fund 20%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Maintain a General Fund reserve level of between 8.3% and 16%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Develop and maintain a 10-year budget forecast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068E7-2536-4D1D-8601-81FF044F12AF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76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Development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E7609-FC5F-4400-A1C3-49C0CE5C0C6E}"/>
              </a:ext>
            </a:extLst>
          </p:cNvPr>
          <p:cNvSpPr/>
          <p:nvPr/>
        </p:nvSpPr>
        <p:spPr>
          <a:xfrm>
            <a:off x="341322" y="1003443"/>
            <a:ext cx="1144962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Projected revenues are based on assumed growth over actual revenues received in prior years.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These are analyzed at mid-year using trend analysis year over year and month over month.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For Sales Tax and Property Tax, we compare our projections with projections from the Department of Taxation and other local agencies.  The included preliminary projections for FY20/21 include a 5.5% increase for Property Taxes and a 4.0% increase for CTAX.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For program revenues, we collaborate with the departments and come to consensus.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Expenditures come from the departments and are reviewed to ensure they meet the budget instructions.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6929B-A5FC-4989-AF9E-5FFE1ED326A0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037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632423"/>
      </a:accent2>
      <a:accent3>
        <a:srgbClr val="FFFFFF"/>
      </a:accent3>
      <a:accent4>
        <a:srgbClr val="000000"/>
      </a:accent4>
      <a:accent5>
        <a:srgbClr val="B2C1DB"/>
      </a:accent5>
      <a:accent6>
        <a:srgbClr val="59201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7C0"/>
    </a:accent1>
    <a:accent2>
      <a:srgbClr val="77933C"/>
    </a:accent2>
    <a:accent3>
      <a:srgbClr val="BD9A05"/>
    </a:accent3>
    <a:accent4>
      <a:srgbClr val="D62B04"/>
    </a:accent4>
    <a:accent5>
      <a:srgbClr val="31859C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7C0"/>
    </a:accent1>
    <a:accent2>
      <a:srgbClr val="77933C"/>
    </a:accent2>
    <a:accent3>
      <a:srgbClr val="BD9A05"/>
    </a:accent3>
    <a:accent4>
      <a:srgbClr val="D62B04"/>
    </a:accent4>
    <a:accent5>
      <a:srgbClr val="31859C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9328</TotalTime>
  <Words>1140</Words>
  <Application>Microsoft Office PowerPoint</Application>
  <PresentationFormat>Widescreen</PresentationFormat>
  <Paragraphs>255</Paragraphs>
  <Slides>37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SimSun</vt:lpstr>
      <vt:lpstr>Arial</vt:lpstr>
      <vt:lpstr>Arial Narrow</vt:lpstr>
      <vt:lpstr>Calibri</vt:lpstr>
      <vt:lpstr>Times New Roman</vt:lpstr>
      <vt:lpstr>Wingdings</vt:lpstr>
      <vt:lpstr>1_Office Theme</vt:lpstr>
      <vt:lpstr>2_Office Theme</vt:lpstr>
      <vt:lpstr>Document</vt:lpstr>
      <vt:lpstr>Worksheet</vt:lpstr>
      <vt:lpstr>PowerPoint Presentation</vt:lpstr>
      <vt:lpstr>March 3, 2020 Agenda</vt:lpstr>
      <vt:lpstr>PowerPoint Presentation</vt:lpstr>
      <vt:lpstr>PowerPoint Presentation</vt:lpstr>
      <vt:lpstr>Budget Guiding Principles</vt:lpstr>
      <vt:lpstr>Budget Guiding Principles (continued)</vt:lpstr>
      <vt:lpstr>FY 20/21 Budget Development</vt:lpstr>
      <vt:lpstr>FY 20/21 Budget Development</vt:lpstr>
      <vt:lpstr>FY 20/21 Budget Development</vt:lpstr>
      <vt:lpstr>FY 20/21 Budget Development</vt:lpstr>
      <vt:lpstr>FY 20/21 Budget Development</vt:lpstr>
      <vt:lpstr>Property Tax History</vt:lpstr>
      <vt:lpstr>FY 20/21 Budget Development</vt:lpstr>
      <vt:lpstr>CTAX History</vt:lpstr>
      <vt:lpstr>Property Tax &amp; CTAX History</vt:lpstr>
      <vt:lpstr>PowerPoint Presentation</vt:lpstr>
      <vt:lpstr>General Fund Revenue Projections</vt:lpstr>
      <vt:lpstr>General Fund Expenditure Projections</vt:lpstr>
      <vt:lpstr>General Fund Summary</vt:lpstr>
      <vt:lpstr>General Fund Balance History</vt:lpstr>
      <vt:lpstr>PowerPoint Presentation</vt:lpstr>
      <vt:lpstr>Additional Funding Requests by Department</vt:lpstr>
      <vt:lpstr>Additional Requested Positions by Department</vt:lpstr>
      <vt:lpstr>PowerPoint Presentation</vt:lpstr>
      <vt:lpstr>General Fund 10-Year Forecast</vt:lpstr>
      <vt:lpstr>General Fund Balance 10-Year Forecast</vt:lpstr>
      <vt:lpstr>General Fund 10-Year Forecast</vt:lpstr>
      <vt:lpstr>PowerPoint Presentation</vt:lpstr>
      <vt:lpstr>PowerPoint Presentation</vt:lpstr>
      <vt:lpstr>PowerPoint Presentation</vt:lpstr>
      <vt:lpstr>Capital Improvement Plan by Fund</vt:lpstr>
      <vt:lpstr>FY 20/21 General Capital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</dc:creator>
  <cp:lastModifiedBy>Vicki Van Buren</cp:lastModifiedBy>
  <cp:revision>276</cp:revision>
  <cp:lastPrinted>2019-10-21T20:00:14Z</cp:lastPrinted>
  <dcterms:created xsi:type="dcterms:W3CDTF">2019-05-13T23:40:19Z</dcterms:created>
  <dcterms:modified xsi:type="dcterms:W3CDTF">2020-04-28T20:41:23Z</dcterms:modified>
</cp:coreProperties>
</file>